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58" r:id="rId5"/>
    <p:sldId id="273" r:id="rId6"/>
    <p:sldId id="274" r:id="rId7"/>
    <p:sldId id="259" r:id="rId8"/>
    <p:sldId id="260" r:id="rId9"/>
    <p:sldId id="261" r:id="rId10"/>
    <p:sldId id="262" r:id="rId11"/>
    <p:sldId id="263" r:id="rId12"/>
    <p:sldId id="264" r:id="rId13"/>
    <p:sldId id="265" r:id="rId14"/>
    <p:sldId id="269" r:id="rId15"/>
    <p:sldId id="270"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4C8570-08F3-476B-A682-8E7182C960FA}" type="datetimeFigureOut">
              <a:rPr lang="en-US" smtClean="0"/>
              <a:pPr/>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24C7F-C755-48E7-84CC-67233EB50F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C8570-08F3-476B-A682-8E7182C960FA}" type="datetimeFigureOut">
              <a:rPr lang="en-US" smtClean="0"/>
              <a:pPr/>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24C7F-C755-48E7-84CC-67233EB50F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C8570-08F3-476B-A682-8E7182C960FA}" type="datetimeFigureOut">
              <a:rPr lang="en-US" smtClean="0"/>
              <a:pPr/>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24C7F-C755-48E7-84CC-67233EB50F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C8570-08F3-476B-A682-8E7182C960FA}" type="datetimeFigureOut">
              <a:rPr lang="en-US" smtClean="0"/>
              <a:pPr/>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24C7F-C755-48E7-84CC-67233EB50F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4C8570-08F3-476B-A682-8E7182C960FA}" type="datetimeFigureOut">
              <a:rPr lang="en-US" smtClean="0"/>
              <a:pPr/>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24C7F-C755-48E7-84CC-67233EB50F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4C8570-08F3-476B-A682-8E7182C960FA}" type="datetimeFigureOut">
              <a:rPr lang="en-US" smtClean="0"/>
              <a:pPr/>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624C7F-C755-48E7-84CC-67233EB50F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4C8570-08F3-476B-A682-8E7182C960FA}" type="datetimeFigureOut">
              <a:rPr lang="en-US" smtClean="0"/>
              <a:pPr/>
              <a:t>3/31/2016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624C7F-C755-48E7-84CC-67233EB50F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4C8570-08F3-476B-A682-8E7182C960FA}" type="datetimeFigureOut">
              <a:rPr lang="en-US" smtClean="0"/>
              <a:pPr/>
              <a:t>3/31/2016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624C7F-C755-48E7-84CC-67233EB50F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C8570-08F3-476B-A682-8E7182C960FA}" type="datetimeFigureOut">
              <a:rPr lang="en-US" smtClean="0"/>
              <a:pPr/>
              <a:t>3/31/2016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624C7F-C755-48E7-84CC-67233EB50F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4C8570-08F3-476B-A682-8E7182C960FA}" type="datetimeFigureOut">
              <a:rPr lang="en-US" smtClean="0"/>
              <a:pPr/>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624C7F-C755-48E7-84CC-67233EB50F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4C8570-08F3-476B-A682-8E7182C960FA}" type="datetimeFigureOut">
              <a:rPr lang="en-US" smtClean="0"/>
              <a:pPr/>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624C7F-C755-48E7-84CC-67233EB50F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C8570-08F3-476B-A682-8E7182C960FA}" type="datetimeFigureOut">
              <a:rPr lang="en-US" smtClean="0"/>
              <a:pPr/>
              <a:t>3/31/2016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624C7F-C755-48E7-84CC-67233EB50F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Product design</a:t>
            </a:r>
            <a:endParaRPr lang="en-US" dirty="0"/>
          </a:p>
        </p:txBody>
      </p:sp>
      <p:sp>
        <p:nvSpPr>
          <p:cNvPr id="3" name="Subtitle 2"/>
          <p:cNvSpPr>
            <a:spLocks noGrp="1"/>
          </p:cNvSpPr>
          <p:nvPr>
            <p:ph type="subTitle" idx="1"/>
          </p:nvPr>
        </p:nvSpPr>
        <p:spPr/>
        <p:txBody>
          <a:bodyPr/>
          <a:lstStyle/>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Concept</a:t>
            </a:r>
            <a:endParaRPr lang="en-US" dirty="0"/>
          </a:p>
        </p:txBody>
      </p:sp>
      <p:sp>
        <p:nvSpPr>
          <p:cNvPr id="3" name="Content Placeholder 2"/>
          <p:cNvSpPr>
            <a:spLocks noGrp="1"/>
          </p:cNvSpPr>
          <p:nvPr>
            <p:ph idx="1"/>
          </p:nvPr>
        </p:nvSpPr>
        <p:spPr/>
        <p:txBody>
          <a:bodyPr/>
          <a:lstStyle/>
          <a:p>
            <a:r>
              <a:rPr lang="en-US" b="1" dirty="0"/>
              <a:t>Define:</a:t>
            </a:r>
            <a:r>
              <a:rPr lang="en-US" dirty="0"/>
              <a:t> This is where the key issue of the matter is defined. The conditions of the problem become objectives, and restraints on the situation become the parameters within which the new design must be </a:t>
            </a:r>
            <a:r>
              <a:rPr lang="en-US" dirty="0" smtClean="0"/>
              <a:t>constructed.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Synthesis</a:t>
            </a:r>
            <a:endParaRPr lang="en-US" dirty="0"/>
          </a:p>
        </p:txBody>
      </p:sp>
      <p:sp>
        <p:nvSpPr>
          <p:cNvPr id="3" name="Content Placeholder 2"/>
          <p:cNvSpPr>
            <a:spLocks noGrp="1"/>
          </p:cNvSpPr>
          <p:nvPr>
            <p:ph idx="1"/>
          </p:nvPr>
        </p:nvSpPr>
        <p:spPr>
          <a:xfrm>
            <a:off x="457200" y="1600200"/>
            <a:ext cx="8229600" cy="4953000"/>
          </a:xfrm>
        </p:spPr>
        <p:txBody>
          <a:bodyPr>
            <a:normAutofit fontScale="62500" lnSpcReduction="20000"/>
          </a:bodyPr>
          <a:lstStyle/>
          <a:p>
            <a:r>
              <a:rPr lang="en-US" b="1" dirty="0" smtClean="0"/>
              <a:t>Idea:</a:t>
            </a:r>
            <a:r>
              <a:rPr lang="en-US" dirty="0"/>
              <a:t> The designers here brainstorm different ideas, solutions for their design problem. The ideal brainstorming session does not involve any bias or judgment, but instead builds on original ideas</a:t>
            </a:r>
            <a:r>
              <a:rPr lang="en-US" dirty="0" smtClean="0"/>
              <a:t>.</a:t>
            </a:r>
          </a:p>
          <a:p>
            <a:pPr>
              <a:buNone/>
            </a:pPr>
            <a:endParaRPr lang="en-US" dirty="0"/>
          </a:p>
          <a:p>
            <a:r>
              <a:rPr lang="en-US" b="1" dirty="0"/>
              <a:t>Select:</a:t>
            </a:r>
            <a:r>
              <a:rPr lang="en-US" dirty="0"/>
              <a:t> By now, the designers have narrowed down their ideas to a select few, which can be guaranteed successes and from there they can outline their plan to make the product</a:t>
            </a:r>
            <a:r>
              <a:rPr lang="en-US" dirty="0" smtClean="0"/>
              <a:t>.</a:t>
            </a:r>
          </a:p>
          <a:p>
            <a:pPr>
              <a:buNone/>
            </a:pPr>
            <a:endParaRPr lang="en-US" dirty="0"/>
          </a:p>
          <a:p>
            <a:r>
              <a:rPr lang="en-US" b="1" dirty="0"/>
              <a:t>Implement:</a:t>
            </a:r>
            <a:r>
              <a:rPr lang="en-US" dirty="0"/>
              <a:t> This is where the </a:t>
            </a:r>
            <a:r>
              <a:rPr lang="en-US" b="1" dirty="0"/>
              <a:t>prototypes</a:t>
            </a:r>
            <a:r>
              <a:rPr lang="en-US" dirty="0"/>
              <a:t> are </a:t>
            </a:r>
            <a:r>
              <a:rPr lang="en-US" dirty="0" smtClean="0"/>
              <a:t>built in the form of </a:t>
            </a:r>
            <a:r>
              <a:rPr lang="en-US" b="1" dirty="0" smtClean="0"/>
              <a:t>Dummy</a:t>
            </a:r>
            <a:r>
              <a:rPr lang="en-US" dirty="0" smtClean="0"/>
              <a:t>, </a:t>
            </a:r>
            <a:r>
              <a:rPr lang="en-US" dirty="0"/>
              <a:t>the plan outlined in the previous step is realized and the product starts to become an actual </a:t>
            </a:r>
            <a:r>
              <a:rPr lang="en-US" dirty="0" smtClean="0"/>
              <a:t>object called </a:t>
            </a:r>
            <a:r>
              <a:rPr lang="en-US" b="1" dirty="0" smtClean="0"/>
              <a:t>Mock Up </a:t>
            </a:r>
            <a:r>
              <a:rPr lang="en-US" dirty="0" smtClean="0"/>
              <a:t>(Final product).</a:t>
            </a:r>
          </a:p>
          <a:p>
            <a:pPr>
              <a:buNone/>
            </a:pPr>
            <a:endParaRPr lang="en-US" dirty="0"/>
          </a:p>
          <a:p>
            <a:r>
              <a:rPr lang="en-US" b="1" dirty="0"/>
              <a:t>Evaluate:</a:t>
            </a:r>
            <a:r>
              <a:rPr lang="en-US" dirty="0"/>
              <a:t> In the last stage, the product is tested, and from there, improvements are made. Although this is the last stage, it does not mean that the process is over. The finished prototype may not work as well as hoped so new ideas need to be </a:t>
            </a:r>
            <a:r>
              <a:rPr lang="en-US" dirty="0" smtClean="0"/>
              <a:t>brainstormed.</a:t>
            </a:r>
            <a:endParaRPr lang="en-US" dirty="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Product design expression</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Design expression comes from the combined effect of all elements in a product. </a:t>
            </a:r>
            <a:endParaRPr lang="en-US" dirty="0" smtClean="0"/>
          </a:p>
          <a:p>
            <a:r>
              <a:rPr lang="en-US" dirty="0" err="1" smtClean="0"/>
              <a:t>Colour</a:t>
            </a:r>
            <a:r>
              <a:rPr lang="en-US" dirty="0" smtClean="0"/>
              <a:t> </a:t>
            </a:r>
            <a:r>
              <a:rPr lang="en-US" dirty="0"/>
              <a:t>tone, shape and size should direct a person's thoughts towards buying the </a:t>
            </a:r>
            <a:r>
              <a:rPr lang="en-US" dirty="0" smtClean="0"/>
              <a:t>product.</a:t>
            </a:r>
            <a:r>
              <a:rPr lang="en-US" baseline="30000" dirty="0"/>
              <a:t> </a:t>
            </a:r>
            <a:r>
              <a:rPr lang="en-US" dirty="0" smtClean="0"/>
              <a:t>Therefore </a:t>
            </a:r>
            <a:r>
              <a:rPr lang="en-US" dirty="0"/>
              <a:t>it is in the product designer's best interest to consider the audiences who are most likely to be the product's end consumers</a:t>
            </a:r>
            <a:r>
              <a:rPr lang="en-US" dirty="0" smtClean="0"/>
              <a:t>.</a:t>
            </a:r>
          </a:p>
          <a:p>
            <a:r>
              <a:rPr lang="en-US" dirty="0" smtClean="0"/>
              <a:t> </a:t>
            </a:r>
            <a:r>
              <a:rPr lang="en-US" dirty="0"/>
              <a:t>Keeping in mind how consumers will perceive the product during the design process will direct towards the product’s success in the market.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457200" y="381000"/>
            <a:ext cx="8229600" cy="6248400"/>
          </a:xfrm>
        </p:spPr>
        <p:txBody>
          <a:bodyPr>
            <a:normAutofit fontScale="92500"/>
          </a:bodyPr>
          <a:lstStyle/>
          <a:p>
            <a:r>
              <a:rPr lang="en-US" dirty="0"/>
              <a:t>The solution to that is to create a product that, in its designed appearance and function, expresses a personality or tells a story</a:t>
            </a:r>
            <a:r>
              <a:rPr lang="en-US" dirty="0" smtClean="0"/>
              <a:t>.</a:t>
            </a:r>
          </a:p>
          <a:p>
            <a:r>
              <a:rPr lang="en-US" dirty="0" smtClean="0"/>
              <a:t>That will attract more audience.</a:t>
            </a:r>
          </a:p>
          <a:p>
            <a:r>
              <a:rPr lang="en-US" dirty="0"/>
              <a:t>On that note it is important to keep in mind that design expression does not only concern the appearance of a product, but also its </a:t>
            </a:r>
            <a:r>
              <a:rPr lang="en-US" b="1" dirty="0" smtClean="0"/>
              <a:t>function</a:t>
            </a:r>
            <a:r>
              <a:rPr lang="en-US" dirty="0" smtClean="0"/>
              <a:t>.</a:t>
            </a:r>
          </a:p>
          <a:p>
            <a:r>
              <a:rPr lang="en-US" dirty="0"/>
              <a:t>People usually do not appreciate a rude person even if they are good looking. Similarly, a product can have an attractive appearance but if its function does not follow through it will most likely drop in regards to consumer interest.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TRENDS IN PRODUCT DESIGN</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a:t>Product designers need to consider all of the details: the ways people use and abuse objects, faulty products, errors made in the design process, and the desirable ways in which people wish they could use objects</a:t>
            </a:r>
            <a:r>
              <a:rPr lang="en-US" dirty="0" smtClean="0"/>
              <a:t>.</a:t>
            </a:r>
          </a:p>
          <a:p>
            <a:r>
              <a:rPr lang="en-US" dirty="0"/>
              <a:t>Many new designs will fail and many won't even make it to market</a:t>
            </a:r>
            <a:r>
              <a:rPr lang="en-US" dirty="0" smtClean="0"/>
              <a:t>.</a:t>
            </a:r>
          </a:p>
          <a:p>
            <a:r>
              <a:rPr lang="en-US" dirty="0"/>
              <a:t>The design process itself can be quite frustrating usually taking 5 or 6 tries to get the product design right.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457200" y="685800"/>
            <a:ext cx="8229600" cy="5440363"/>
          </a:xfrm>
        </p:spPr>
        <p:txBody>
          <a:bodyPr/>
          <a:lstStyle/>
          <a:p>
            <a:r>
              <a:rPr lang="en-US" dirty="0"/>
              <a:t>All types of product design are clearly linked to the economic health of manufacturing sectors.</a:t>
            </a:r>
            <a:endParaRPr lang="en-US" dirty="0" smtClean="0"/>
          </a:p>
          <a:p>
            <a:r>
              <a:rPr lang="en-US" dirty="0" smtClean="0"/>
              <a:t>Products </a:t>
            </a:r>
            <a:r>
              <a:rPr lang="en-US" dirty="0"/>
              <a:t>designed to benefit people of all ages and abilities—without penalty to any group—accommodate our swelling aging </a:t>
            </a:r>
            <a:r>
              <a:rPr lang="en-US" dirty="0" smtClean="0"/>
              <a:t>population.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Unfortunately, we are not giving due attention to Product designing.</a:t>
            </a:r>
          </a:p>
          <a:p>
            <a:r>
              <a:rPr lang="en-US" dirty="0" smtClean="0"/>
              <a:t>We are making products according to our desires and trends instead of demands and its basic functions.</a:t>
            </a:r>
          </a:p>
          <a:p>
            <a:r>
              <a:rPr lang="en-US" dirty="0" smtClean="0"/>
              <a:t>We should penetrate in the society to know the aesthetics and taste of the society.</a:t>
            </a:r>
          </a:p>
          <a:p>
            <a:r>
              <a:rPr lang="en-US" dirty="0" smtClean="0"/>
              <a:t>The teapots at canteen leaks because of poor product designing.</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product design?</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r>
              <a:rPr lang="en-US" dirty="0" smtClean="0"/>
              <a:t>Design in context is a very vast term. An activity which serves a purpose is called a design.</a:t>
            </a:r>
          </a:p>
          <a:p>
            <a:r>
              <a:rPr lang="en-US" dirty="0" smtClean="0"/>
              <a:t>Product is the term which refers to consumer goods.</a:t>
            </a:r>
          </a:p>
          <a:p>
            <a:r>
              <a:rPr lang="en-US" dirty="0"/>
              <a:t>Product design includes </a:t>
            </a:r>
            <a:r>
              <a:rPr lang="en-US" b="1" dirty="0"/>
              <a:t>Form Design </a:t>
            </a:r>
            <a:r>
              <a:rPr lang="en-US" dirty="0"/>
              <a:t>and </a:t>
            </a:r>
            <a:r>
              <a:rPr lang="en-US" b="1" dirty="0"/>
              <a:t>Functional Design</a:t>
            </a:r>
            <a:r>
              <a:rPr lang="en-US" dirty="0"/>
              <a:t>.</a:t>
            </a:r>
            <a:endParaRPr lang="en-US" dirty="0" smtClean="0"/>
          </a:p>
          <a:p>
            <a:r>
              <a:rPr lang="en-US" b="1" dirty="0"/>
              <a:t>Product design</a:t>
            </a:r>
            <a:r>
              <a:rPr lang="en-US" dirty="0"/>
              <a:t> is the process of creating a new product to be sold by a business to its customers</a:t>
            </a:r>
            <a:endParaRPr lang="en-US" dirty="0" smtClean="0"/>
          </a:p>
          <a:p>
            <a:r>
              <a:rPr lang="en-US" dirty="0" smtClean="0"/>
              <a:t>Product design is a 3D form of Art.</a:t>
            </a:r>
          </a:p>
          <a:p>
            <a:r>
              <a:rPr lang="en-US" dirty="0" smtClean="0"/>
              <a:t>Previously product designers were taken as  craftsmen not as artists and handicrafts were the products.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pic>
        <p:nvPicPr>
          <p:cNvPr id="4" name="Content Placeholder 3" descr="What-is-Product-Design-Definition-Meaning.jpg"/>
          <p:cNvPicPr>
            <a:picLocks noGrp="1" noChangeAspect="1"/>
          </p:cNvPicPr>
          <p:nvPr>
            <p:ph idx="1"/>
          </p:nvPr>
        </p:nvPicPr>
        <p:blipFill>
          <a:blip r:embed="rId2" cstate="print"/>
          <a:stretch>
            <a:fillRect/>
          </a:stretch>
        </p:blipFill>
        <p:spPr>
          <a:xfrm>
            <a:off x="1371600" y="427037"/>
            <a:ext cx="6585694" cy="5745163"/>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457200" y="457200"/>
            <a:ext cx="8229600" cy="5668963"/>
          </a:xfrm>
        </p:spPr>
        <p:txBody>
          <a:bodyPr>
            <a:normAutofit fontScale="92500" lnSpcReduction="20000"/>
          </a:bodyPr>
          <a:lstStyle/>
          <a:p>
            <a:r>
              <a:rPr lang="en-US" dirty="0"/>
              <a:t>In a systematic approach, product designers conceptualize and evaluate ideas, turning them into tangible inventions and products. The product designer's role is to combine art, science, and technology to create new products that other people can use.</a:t>
            </a:r>
            <a:endParaRPr lang="en-US" dirty="0" smtClean="0"/>
          </a:p>
          <a:p>
            <a:r>
              <a:rPr lang="en-US" dirty="0" smtClean="0"/>
              <a:t>Products are useful objects and have greater scope then sculpture and painting which are meant for own sake.</a:t>
            </a:r>
          </a:p>
          <a:p>
            <a:r>
              <a:rPr lang="en-US" dirty="0" smtClean="0"/>
              <a:t>Today products but previously handicrafts are useful in order to reconstruct the history, traditions and aesthetic taste of a civilization.</a:t>
            </a:r>
          </a:p>
          <a:p>
            <a:r>
              <a:rPr lang="en-US" dirty="0" smtClean="0"/>
              <a:t>The history of product design date back to man’s need.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eel Iqbal\Documents\Camera\images (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28600"/>
            <a:ext cx="5181600"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2042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eel Iqbal\Documents\Camera\download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64" y="1304925"/>
            <a:ext cx="6399546" cy="47934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1481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mechanization</a:t>
            </a:r>
            <a:endParaRPr lang="en-US" dirty="0"/>
          </a:p>
        </p:txBody>
      </p:sp>
      <p:sp>
        <p:nvSpPr>
          <p:cNvPr id="3" name="Content Placeholder 2"/>
          <p:cNvSpPr>
            <a:spLocks noGrp="1"/>
          </p:cNvSpPr>
          <p:nvPr>
            <p:ph idx="1"/>
          </p:nvPr>
        </p:nvSpPr>
        <p:spPr/>
        <p:txBody>
          <a:bodyPr/>
          <a:lstStyle/>
          <a:p>
            <a:r>
              <a:rPr lang="en-US" dirty="0" smtClean="0"/>
              <a:t>Mechanization has brought a revolution in product designing. Mass production is possible in a short time.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a:t>The design process follows a guideline involving three main sections</a:t>
            </a:r>
            <a:r>
              <a:rPr lang="en-US" dirty="0" smtClean="0"/>
              <a:t>:</a:t>
            </a:r>
            <a:endParaRPr lang="en-US" dirty="0"/>
          </a:p>
          <a:p>
            <a:r>
              <a:rPr lang="en-US" dirty="0"/>
              <a:t>Analysis</a:t>
            </a:r>
          </a:p>
          <a:p>
            <a:r>
              <a:rPr lang="en-US" dirty="0"/>
              <a:t>Concept</a:t>
            </a:r>
          </a:p>
          <a:p>
            <a:r>
              <a:rPr lang="en-US" dirty="0" smtClean="0"/>
              <a:t>Synthesis (production)</a:t>
            </a:r>
            <a:endParaRPr lang="en-US" dirty="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Analyze</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Accept Situation:</a:t>
            </a:r>
            <a:r>
              <a:rPr lang="en-US" dirty="0"/>
              <a:t> Here, the designers decide on committing to the project and finding a solution to the problem. They pool their resources into figuring out how to solve the task most efficiently</a:t>
            </a:r>
            <a:r>
              <a:rPr lang="en-US" dirty="0" smtClean="0"/>
              <a:t>.</a:t>
            </a:r>
            <a:endParaRPr lang="en-US" dirty="0"/>
          </a:p>
          <a:p>
            <a:r>
              <a:rPr lang="en-US" b="1" dirty="0"/>
              <a:t>Analyze</a:t>
            </a:r>
            <a:r>
              <a:rPr lang="en-US" b="1" dirty="0" smtClean="0"/>
              <a:t>:</a:t>
            </a:r>
            <a:r>
              <a:rPr lang="en-US" dirty="0"/>
              <a:t> In this stage, everyone in the team begins research. They gather general and specific materials which will help to figure out how their problem might be solved. This can range from statistics, questionnaires, and articles, among many other sources.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TotalTime>
  <Words>467</Words>
  <Application>Microsoft Office PowerPoint</Application>
  <PresentationFormat>On-screen Show (4:3)</PresentationFormat>
  <Paragraphs>55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Product design</vt:lpstr>
      <vt:lpstr>What is product design?</vt:lpstr>
      <vt:lpstr> </vt:lpstr>
      <vt:lpstr> </vt:lpstr>
      <vt:lpstr>PowerPoint Presentation</vt:lpstr>
      <vt:lpstr>PowerPoint Presentation</vt:lpstr>
      <vt:lpstr>Role of mechanization</vt:lpstr>
      <vt:lpstr> </vt:lpstr>
      <vt:lpstr>1. Analyze</vt:lpstr>
      <vt:lpstr>2. Concept</vt:lpstr>
      <vt:lpstr>3. Synthesis</vt:lpstr>
      <vt:lpstr>Product design expression </vt:lpstr>
      <vt:lpstr> </vt:lpstr>
      <vt:lpstr>TRENDS IN PRODUCT DESIGN</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design</dc:title>
  <dc:creator>DELL</dc:creator>
  <cp:lastModifiedBy>Adeel Iqbal</cp:lastModifiedBy>
  <cp:revision>11</cp:revision>
  <dcterms:created xsi:type="dcterms:W3CDTF">2013-04-15T19:23:51Z</dcterms:created>
  <dcterms:modified xsi:type="dcterms:W3CDTF">2016-03-31T04:18:33Z</dcterms:modified>
</cp:coreProperties>
</file>